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5" r:id="rId2"/>
    <p:sldMasterId id="2147483667" r:id="rId3"/>
    <p:sldMasterId id="2147483669" r:id="rId4"/>
    <p:sldMasterId id="2147483671" r:id="rId5"/>
    <p:sldMasterId id="2147483763" r:id="rId6"/>
    <p:sldMasterId id="2147483775" r:id="rId7"/>
  </p:sldMasterIdLst>
  <p:sldIdLst>
    <p:sldId id="256" r:id="rId8"/>
    <p:sldId id="257" r:id="rId9"/>
    <p:sldId id="258" r:id="rId10"/>
    <p:sldId id="266" r:id="rId11"/>
    <p:sldId id="276" r:id="rId12"/>
    <p:sldId id="277" r:id="rId13"/>
    <p:sldId id="274" r:id="rId14"/>
    <p:sldId id="275" r:id="rId15"/>
    <p:sldId id="268" r:id="rId16"/>
    <p:sldId id="269" r:id="rId17"/>
    <p:sldId id="267" r:id="rId18"/>
    <p:sldId id="259" r:id="rId19"/>
    <p:sldId id="261" r:id="rId20"/>
    <p:sldId id="262" r:id="rId21"/>
    <p:sldId id="263" r:id="rId22"/>
    <p:sldId id="270" r:id="rId23"/>
    <p:sldId id="264" r:id="rId24"/>
    <p:sldId id="265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33FF"/>
    <a:srgbClr val="66FF33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BF87B43-5BFE-4C35-8FAF-DA1E3250DB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d-ID"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0F909-3E07-45DB-934B-D280B65127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93DF5-7353-47E3-A537-18C877021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3686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id-ID"/>
            </a:p>
          </p:txBody>
        </p:sp>
        <p:sp>
          <p:nvSpPr>
            <p:cNvPr id="3686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3686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/>
            </a:p>
          </p:txBody>
        </p:sp>
      </p:grpSp>
      <p:sp>
        <p:nvSpPr>
          <p:cNvPr id="368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CFEF4B-F9FD-4748-9F1E-95FCF817AD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71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8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871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68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68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26CF-37F4-4271-AB5E-86100FA2A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84772-DFCB-4025-874C-B36F658174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74130-729A-4B71-A9CF-3942A9FDA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4EE6-61C3-4BE1-8273-AB01585BDD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6538F-7CE9-484B-8200-4B35579296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B83B3-B930-4DAA-A2BE-B29B2D2F65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AD096-FDA3-4084-A80C-D7F6664EF6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B8F46-F3DD-42FB-A5D4-6B2281C5DA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BEDA-5A16-4EAC-9B81-3FAA53FE0A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991A8-E11A-407F-AA61-1E73700AF2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CCDADA-0F97-45D3-AF17-52CD827147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993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994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994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grpSp>
          <p:nvGrpSpPr>
            <p:cNvPr id="3994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994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399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6E30000-F56D-4C16-A008-A45C1AF1E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8" grpId="0"/>
      <p:bldP spid="39949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9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994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994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994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60046-E805-4BEF-BD78-FFA4B293DA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41EEF-726F-4349-893F-B5E1BED26E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E2496-F07B-445D-B625-80CDD76FD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2B04E-E66E-402A-846A-FD5EF1CB33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FCAB9-577D-41FE-95CF-EBB06096EE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D6071-E308-4B39-8A7B-C368D3844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AD276-2608-425B-8A96-E1C9BE58F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9CD76-447B-4E35-A7DA-802EA9DBCF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B1B82-8384-4438-B913-1ED3F9E4B5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89326-641F-4D89-8B4B-098EC9447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31EA9-C7EF-4823-A427-326FF1027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4301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latin typeface="Times New Roman" pitchFamily="18" charset="0"/>
              </a:endParaRPr>
            </a:p>
          </p:txBody>
        </p:sp>
        <p:grpSp>
          <p:nvGrpSpPr>
            <p:cNvPr id="4301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301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1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1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1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1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1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2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2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2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  <p:sp>
            <p:nvSpPr>
              <p:cNvPr id="4302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id-ID">
                  <a:latin typeface="Times New Roman" pitchFamily="18" charset="0"/>
                </a:endParaRPr>
              </a:p>
            </p:txBody>
          </p:sp>
        </p:grpSp>
      </p:grpSp>
      <p:sp>
        <p:nvSpPr>
          <p:cNvPr id="4302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2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2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ECA9AC8-85D5-4C13-90D6-BCA74B972F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2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3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7" grpId="0"/>
      <p:bldP spid="43028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30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3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3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745E59-7486-40EB-880E-DE6CB6D862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35970-4967-486D-B13E-F75A39FBC7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05CE44-5E74-4B3A-A082-28BCA4F714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5A7092-DE26-4369-8513-0D4F67613A4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F9717F-F8E4-4D5A-80CE-47A7E0268E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8ED97-BCF2-4301-AC29-B7D0B27A04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2DE209-D586-4970-BF70-9093313EEFA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0F2943-35B7-4652-9B9C-4B05939CB0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9E642B-F512-44DC-AE71-96C9CE45EA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616DD0-C4F4-4F81-A76A-ED4D72E693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318F26-7157-485D-84B4-84F272D56F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AFDCCAE-DEE4-4A1B-A0B2-AEA007AB000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554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d-ID"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5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553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55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55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03893-FD7B-4156-96EB-1AABF001B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9B3C4-EFFA-4590-9230-4421474B57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329EB-DAB7-4E37-B218-0811D68CC3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38AB3-E13A-43D9-80E0-F4D6E777B0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41A95-304D-46A4-A7A5-2FE4FC85F8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045B3-0607-4A27-BCDD-091E8FA284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CFA8E-7F78-49B1-8052-ED6B82937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C08AE-4B19-4CF7-A06A-C402B2C6D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FF82A-3FC7-4142-9288-043B7083E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AAECC-B460-4802-AF72-BD53D96B22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C2BD5-C5B8-4E3E-A874-CBEEC35831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0D1D-C48D-4583-A229-2DC5B20E1D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FA49B-1209-46F7-A333-061E467ECB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6644-0118-4E48-85A6-5E6EFACA09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E599E-C6FC-49D0-BDA0-04B79EABF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FD427-3723-4C35-B4A5-CBE978484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BA6D-505A-4EE0-9C54-B645316482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ED1BC-D598-482E-9178-7919F9B97E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5613-F078-4124-A2E5-350D801839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82D7-42D0-4BC7-80C1-D2E850C8D3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C51F0C5-608E-4AB8-90A6-DAD60B8DB0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72AC-A46F-46A9-AC2B-B60E1A54D9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45BB7-016B-443B-9D80-4766442680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AD6898-AFE3-4B74-B6F6-67CC09D260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9B9BA1-5B60-4628-8C89-653A938B3D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15CBA-54E9-4A3E-ADDD-A80C228070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51F37-5625-4655-89F8-5C28EABF07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5B3ED1-4750-472C-BAB4-381B0BFBCA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2D90B3-2E08-447A-BCBA-C229F98E61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EA980E-76A4-4225-8DA5-68918F5EB2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A7C9CF-37A4-4A9E-9DFB-A45ABDE1B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09D052-C809-4887-A2AF-B6E6A3075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395204C-AFB8-49A0-8B1F-A55C7F952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4ABF-56FA-47BA-A380-2DDB8C9AB9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FBE45A-9FA3-4B88-AEE1-3615FEA52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48FD3-F608-450D-9225-76B550045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346D8-E76B-4537-B90F-2074A094B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0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d-ID">
              <a:latin typeface="Times New Roman" pitchFamily="18" charset="0"/>
            </a:endParaRP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461D898C-5844-4E9B-8F73-73FD07FC420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266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3584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3584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/>
            </a:p>
          </p:txBody>
        </p:sp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58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E6A713F5-039A-474D-B2F5-41299AEBD6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47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584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id-ID">
              <a:latin typeface="Tahoma" charset="0"/>
            </a:endParaRP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89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89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AE362BCD-F8E7-4D3E-A260-8DB844B1BD8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1" grpId="0"/>
      <p:bldP spid="38922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94C3329-B5B7-4C28-B0C4-3896493E11E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4199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hlink"/>
                </a:solidFill>
              </a:endParaRPr>
            </a:p>
          </p:txBody>
        </p:sp>
        <p:sp>
          <p:nvSpPr>
            <p:cNvPr id="4199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hlink"/>
                </a:solidFill>
              </a:endParaRPr>
            </a:p>
          </p:txBody>
        </p:sp>
        <p:sp>
          <p:nvSpPr>
            <p:cNvPr id="4199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accent2"/>
                </a:solidFill>
              </a:endParaRPr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hlink"/>
                </a:solidFill>
              </a:endParaRPr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>
                <a:latin typeface="Times New Roman" pitchFamily="18" charset="0"/>
              </a:endParaRPr>
            </a:p>
          </p:txBody>
        </p:sp>
        <p:sp>
          <p:nvSpPr>
            <p:cNvPr id="4199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accent2"/>
                </a:solidFill>
              </a:endParaRPr>
            </a:p>
          </p:txBody>
        </p:sp>
        <p:sp>
          <p:nvSpPr>
            <p:cNvPr id="4199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id-ID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4199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00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ransition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8" grpId="0"/>
      <p:bldP spid="41999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4199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id-ID">
              <a:latin typeface="Times New Roman" pitchFamily="18" charset="0"/>
            </a:endParaRP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B9814D5F-CDDF-4AAC-AF27-458A941EE9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645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3FD5A78-5FE4-4C0D-A336-4879E96ED9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276AA49-D2DA-4BF1-BFD9-88882E8BC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56.xml"/><Relationship Id="rId1" Type="http://schemas.openxmlformats.org/officeDocument/2006/relationships/audio" Target="file:///D:\kumpulan%20lagu\Heart%20-%2008%20-%20My%20Heart.mp3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7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2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2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Pengantar Kewirausahaan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495800"/>
            <a:ext cx="6400800" cy="1752600"/>
          </a:xfrm>
        </p:spPr>
        <p:txBody>
          <a:bodyPr/>
          <a:lstStyle/>
          <a:p>
            <a:r>
              <a:rPr lang="en-US" sz="2400" dirty="0" err="1">
                <a:solidFill>
                  <a:srgbClr val="0000FF"/>
                </a:solidFill>
              </a:rPr>
              <a:t>Oleh</a:t>
            </a:r>
            <a:r>
              <a:rPr lang="en-US" sz="2400" dirty="0">
                <a:solidFill>
                  <a:srgbClr val="0000FF"/>
                </a:solidFill>
              </a:rPr>
              <a:t>: </a:t>
            </a:r>
            <a:r>
              <a:rPr lang="id-ID" sz="2400" smtClean="0">
                <a:solidFill>
                  <a:srgbClr val="0000FF"/>
                </a:solidFill>
              </a:rPr>
              <a:t>Hendra Yulianto</a:t>
            </a:r>
            <a:r>
              <a:rPr lang="en-US" sz="2400" dirty="0" smtClean="0">
                <a:solidFill>
                  <a:srgbClr val="0000FF"/>
                </a:solidFill>
              </a:rPr>
              <a:t>, S.</a:t>
            </a:r>
            <a:r>
              <a:rPr lang="id-ID" sz="2400" dirty="0" smtClean="0">
                <a:solidFill>
                  <a:srgbClr val="0000FF"/>
                </a:solidFill>
              </a:rPr>
              <a:t>Pd</a:t>
            </a:r>
            <a:r>
              <a:rPr lang="en-US" sz="2400" dirty="0" smtClean="0">
                <a:solidFill>
                  <a:srgbClr val="0000FF"/>
                </a:solidFill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114800" y="3048000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/>
              <a:t>Untuk SMK Kelas 1</a:t>
            </a:r>
          </a:p>
        </p:txBody>
      </p:sp>
      <p:pic>
        <p:nvPicPr>
          <p:cNvPr id="2053" name="Heart - 08 - My Hear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81000" y="6248400"/>
            <a:ext cx="304800" cy="304800"/>
          </a:xfrm>
          <a:prstGeom prst="rect">
            <a:avLst/>
          </a:prstGeom>
          <a:noFill/>
        </p:spPr>
      </p:pic>
      <p:pic>
        <p:nvPicPr>
          <p:cNvPr id="8" name="Picture 7" descr="faceann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304799"/>
            <a:ext cx="2286000" cy="2597727"/>
          </a:xfrm>
          <a:prstGeom prst="rect">
            <a:avLst/>
          </a:prstGeom>
        </p:spPr>
      </p:pic>
    </p:spTree>
  </p:cSld>
  <p:clrMapOvr>
    <a:masterClrMapping/>
  </p:clrMapOvr>
  <p:transition spd="med">
    <p:wipe dir="d"/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3"/>
                </p:tgtEl>
              </p:cMediaNode>
            </p:audio>
          </p:childTnLst>
        </p:cTn>
      </p:par>
    </p:tnLst>
    <p:bldLst>
      <p:bldP spid="2050" grpId="0"/>
      <p:bldP spid="2050" grpId="1"/>
      <p:bldP spid="2051" grpId="0" build="p"/>
      <p:bldP spid="2051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Ciri2 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1775191"/>
            <a:ext cx="4953000" cy="46256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Ambisi</a:t>
            </a:r>
            <a:r>
              <a:rPr lang="en-US" dirty="0" smtClean="0">
                <a:latin typeface="Arial Rounded MT Bold" pitchFamily="34" charset="0"/>
              </a:rPr>
              <a:t>us</a:t>
            </a:r>
            <a:r>
              <a:rPr lang="id-ID" dirty="0" smtClean="0">
                <a:latin typeface="Arial Rounded MT Bold" pitchFamily="34" charset="0"/>
              </a:rPr>
              <a:t> untuk maju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Komitmen thdp moral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Kreativitas tinggi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Disiplin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Memiliki kemampuan menjual</a:t>
            </a:r>
          </a:p>
          <a:p>
            <a:endParaRPr lang="id-ID" dirty="0"/>
          </a:p>
        </p:txBody>
      </p:sp>
      <p:pic>
        <p:nvPicPr>
          <p:cNvPr id="4" name="Picture 7" descr="AN0012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81000" y="1828800"/>
            <a:ext cx="3346450" cy="4191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 dir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Jiwa</a:t>
            </a:r>
            <a:r>
              <a:rPr lang="en-US" sz="3600" dirty="0" smtClean="0"/>
              <a:t>, </a:t>
            </a:r>
            <a:r>
              <a:rPr lang="en-US" sz="3600" dirty="0" err="1" smtClean="0"/>
              <a:t>Sikap</a:t>
            </a:r>
            <a:r>
              <a:rPr lang="en-US" sz="3600" dirty="0" smtClean="0"/>
              <a:t>,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Prilaku</a:t>
            </a:r>
            <a:r>
              <a:rPr lang="en-US" sz="3600" dirty="0" smtClean="0"/>
              <a:t> </a:t>
            </a:r>
            <a:r>
              <a:rPr lang="en-US" sz="3600" dirty="0" err="1" smtClean="0"/>
              <a:t>Kewirausahaan</a:t>
            </a:r>
            <a:r>
              <a:rPr lang="en-US" sz="3600" dirty="0" smtClean="0"/>
              <a:t>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876800"/>
          </a:xfrm>
        </p:spPr>
        <p:txBody>
          <a:bodyPr>
            <a:normAutofit fontScale="925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Penuh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percaya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diri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,  </a:t>
            </a:r>
            <a:r>
              <a:rPr lang="en-US" dirty="0" err="1" smtClean="0"/>
              <a:t>optimis</a:t>
            </a:r>
            <a:r>
              <a:rPr lang="en-US" dirty="0" smtClean="0"/>
              <a:t>, </a:t>
            </a:r>
            <a:r>
              <a:rPr lang="en-US" dirty="0" err="1" smtClean="0"/>
              <a:t>berkomitmen</a:t>
            </a:r>
            <a:r>
              <a:rPr lang="en-US" dirty="0" smtClean="0"/>
              <a:t>, </a:t>
            </a:r>
            <a:r>
              <a:rPr lang="en-US" dirty="0" err="1" smtClean="0"/>
              <a:t>disiplin</a:t>
            </a:r>
            <a:r>
              <a:rPr lang="en-US" dirty="0" smtClean="0"/>
              <a:t>,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b="1" dirty="0" err="1" smtClean="0">
                <a:solidFill>
                  <a:srgbClr val="C00000"/>
                </a:solidFill>
              </a:rPr>
              <a:t>Memiliki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inisiatif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, </a:t>
            </a:r>
            <a:r>
              <a:rPr lang="en-US" dirty="0" err="1" smtClean="0"/>
              <a:t>cekatan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endParaRPr lang="en-US" dirty="0" smtClean="0"/>
          </a:p>
          <a:p>
            <a:r>
              <a:rPr lang="en-US" b="1" dirty="0" err="1" smtClean="0">
                <a:solidFill>
                  <a:srgbClr val="C00000"/>
                </a:solidFill>
              </a:rPr>
              <a:t>Memiliki</a:t>
            </a:r>
            <a:r>
              <a:rPr lang="en-US" b="1" dirty="0" smtClean="0">
                <a:solidFill>
                  <a:srgbClr val="C00000"/>
                </a:solidFill>
              </a:rPr>
              <a:t> motif </a:t>
            </a:r>
            <a:r>
              <a:rPr lang="en-US" b="1" dirty="0" err="1" smtClean="0">
                <a:solidFill>
                  <a:srgbClr val="C00000"/>
                </a:solidFill>
              </a:rPr>
              <a:t>berprestasi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/>
              <a:t>(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r>
              <a:rPr lang="en-US" b="1" dirty="0" err="1" smtClean="0">
                <a:solidFill>
                  <a:srgbClr val="C00000"/>
                </a:solidFill>
              </a:rPr>
              <a:t>Memiliki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jiwa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kepemimpinan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endParaRPr lang="en-US" dirty="0" smtClean="0"/>
          </a:p>
          <a:p>
            <a:r>
              <a:rPr lang="en-US" b="1" dirty="0" err="1" smtClean="0">
                <a:solidFill>
                  <a:srgbClr val="C00000"/>
                </a:solidFill>
              </a:rPr>
              <a:t>Berani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mengambil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resiko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r>
              <a:rPr lang="en-US" dirty="0" smtClean="0"/>
              <a:t> </a:t>
            </a:r>
          </a:p>
          <a:p>
            <a:endParaRPr lang="id-ID" sz="2800" dirty="0"/>
          </a:p>
        </p:txBody>
      </p:sp>
    </p:spTree>
  </p:cSld>
  <p:clrMapOvr>
    <a:masterClrMapping/>
  </p:clrMapOvr>
  <p:transition spd="med">
    <p:dissolve/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Kewirausahaan: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650" dirty="0" err="1"/>
              <a:t>Meningkatkan</a:t>
            </a:r>
            <a:r>
              <a:rPr lang="en-US" sz="2650" dirty="0"/>
              <a:t> </a:t>
            </a:r>
            <a:r>
              <a:rPr lang="en-US" sz="2650" dirty="0" err="1"/>
              <a:t>Jumlah</a:t>
            </a:r>
            <a:r>
              <a:rPr lang="en-US" sz="2650" dirty="0"/>
              <a:t> </a:t>
            </a:r>
            <a:r>
              <a:rPr lang="en-US" sz="2650" dirty="0" err="1"/>
              <a:t>wirausaha</a:t>
            </a:r>
            <a:r>
              <a:rPr lang="en-US" sz="2650" dirty="0"/>
              <a:t> yang </a:t>
            </a:r>
            <a:r>
              <a:rPr lang="en-US" sz="2650" dirty="0" err="1"/>
              <a:t>berkualitas</a:t>
            </a:r>
            <a:endParaRPr lang="en-US" sz="265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650" dirty="0" err="1"/>
              <a:t>Menyadarkan</a:t>
            </a:r>
            <a:r>
              <a:rPr lang="en-US" sz="2650" dirty="0"/>
              <a:t> </a:t>
            </a:r>
            <a:r>
              <a:rPr lang="en-US" sz="2650" dirty="0" err="1"/>
              <a:t>masyarakat</a:t>
            </a:r>
            <a:r>
              <a:rPr lang="en-US" sz="2650" dirty="0"/>
              <a:t> </a:t>
            </a:r>
            <a:r>
              <a:rPr lang="en-US" sz="2650" dirty="0" err="1"/>
              <a:t>atau</a:t>
            </a:r>
            <a:r>
              <a:rPr lang="en-US" sz="2650" dirty="0"/>
              <a:t> </a:t>
            </a:r>
            <a:r>
              <a:rPr lang="en-US" sz="2650" dirty="0" err="1"/>
              <a:t>memberikan</a:t>
            </a:r>
            <a:r>
              <a:rPr lang="en-US" sz="2650" dirty="0"/>
              <a:t> </a:t>
            </a:r>
            <a:r>
              <a:rPr lang="en-US" sz="2650" dirty="0" err="1"/>
              <a:t>kesadaran</a:t>
            </a:r>
            <a:r>
              <a:rPr lang="en-US" sz="2650" dirty="0"/>
              <a:t> </a:t>
            </a:r>
            <a:r>
              <a:rPr lang="en-US" sz="2650" dirty="0" err="1"/>
              <a:t>berwirausaha</a:t>
            </a:r>
            <a:r>
              <a:rPr lang="en-US" sz="2650" dirty="0"/>
              <a:t> yang </a:t>
            </a:r>
            <a:r>
              <a:rPr lang="en-US" sz="2650" dirty="0" err="1"/>
              <a:t>tangguh</a:t>
            </a:r>
            <a:r>
              <a:rPr lang="en-US" sz="2650" dirty="0"/>
              <a:t> </a:t>
            </a:r>
            <a:r>
              <a:rPr lang="en-US" sz="2650" dirty="0" err="1"/>
              <a:t>dan</a:t>
            </a:r>
            <a:r>
              <a:rPr lang="en-US" sz="2650" dirty="0"/>
              <a:t> </a:t>
            </a:r>
            <a:r>
              <a:rPr lang="en-US" sz="2650" dirty="0" err="1"/>
              <a:t>kuat</a:t>
            </a:r>
            <a:r>
              <a:rPr lang="en-US" sz="2650" dirty="0"/>
              <a:t> </a:t>
            </a:r>
            <a:r>
              <a:rPr lang="en-US" sz="2650" dirty="0" err="1"/>
              <a:t>terhadap</a:t>
            </a:r>
            <a:r>
              <a:rPr lang="en-US" sz="2650" dirty="0"/>
              <a:t> </a:t>
            </a:r>
            <a:r>
              <a:rPr lang="en-US" sz="2650" dirty="0" err="1"/>
              <a:t>masyarakat</a:t>
            </a:r>
            <a:endParaRPr lang="en-US" sz="265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650" dirty="0" err="1"/>
              <a:t>Menghasilkan</a:t>
            </a:r>
            <a:r>
              <a:rPr lang="en-US" sz="2650" dirty="0"/>
              <a:t> </a:t>
            </a:r>
            <a:r>
              <a:rPr lang="en-US" sz="2650" dirty="0" err="1"/>
              <a:t>kemajuan</a:t>
            </a:r>
            <a:r>
              <a:rPr lang="en-US" sz="2650" dirty="0"/>
              <a:t> </a:t>
            </a:r>
            <a:r>
              <a:rPr lang="en-US" sz="2650" dirty="0" err="1"/>
              <a:t>dan</a:t>
            </a:r>
            <a:r>
              <a:rPr lang="en-US" sz="2650" dirty="0"/>
              <a:t> </a:t>
            </a:r>
            <a:r>
              <a:rPr lang="en-US" sz="2650" dirty="0" err="1"/>
              <a:t>kesejahteraan</a:t>
            </a:r>
            <a:r>
              <a:rPr lang="en-US" sz="2650" dirty="0"/>
              <a:t> </a:t>
            </a:r>
            <a:r>
              <a:rPr lang="en-US" sz="2650" dirty="0" err="1"/>
              <a:t>masyarakat</a:t>
            </a:r>
            <a:endParaRPr lang="en-US" sz="265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sz="2650" dirty="0" err="1"/>
              <a:t>Membudayakan</a:t>
            </a:r>
            <a:r>
              <a:rPr lang="en-US" sz="2650" dirty="0"/>
              <a:t> </a:t>
            </a:r>
            <a:r>
              <a:rPr lang="en-US" sz="2650" dirty="0" err="1"/>
              <a:t>semangat</a:t>
            </a:r>
            <a:r>
              <a:rPr lang="en-US" sz="2650" dirty="0"/>
              <a:t>, </a:t>
            </a:r>
            <a:r>
              <a:rPr lang="en-US" sz="2650" dirty="0" err="1"/>
              <a:t>sikap</a:t>
            </a:r>
            <a:r>
              <a:rPr lang="en-US" sz="2650" dirty="0"/>
              <a:t>, </a:t>
            </a:r>
            <a:r>
              <a:rPr lang="en-US" sz="2650" dirty="0" err="1"/>
              <a:t>perilaku</a:t>
            </a:r>
            <a:r>
              <a:rPr lang="en-US" sz="2650" dirty="0"/>
              <a:t> </a:t>
            </a:r>
            <a:r>
              <a:rPr lang="en-US" sz="2650" dirty="0" err="1"/>
              <a:t>dan</a:t>
            </a:r>
            <a:r>
              <a:rPr lang="en-US" sz="2650" dirty="0"/>
              <a:t> </a:t>
            </a:r>
            <a:r>
              <a:rPr lang="en-US" sz="2650" dirty="0" err="1"/>
              <a:t>kemampuan</a:t>
            </a:r>
            <a:r>
              <a:rPr lang="en-US" sz="2650" dirty="0"/>
              <a:t> </a:t>
            </a:r>
            <a:r>
              <a:rPr lang="en-US" sz="2650" dirty="0" err="1"/>
              <a:t>kewirausahaan</a:t>
            </a:r>
            <a:r>
              <a:rPr lang="en-US" sz="2650" dirty="0"/>
              <a:t> </a:t>
            </a:r>
            <a:r>
              <a:rPr lang="en-US" sz="2650" dirty="0" err="1"/>
              <a:t>di</a:t>
            </a:r>
            <a:r>
              <a:rPr lang="en-US" sz="2650" dirty="0"/>
              <a:t> </a:t>
            </a:r>
            <a:r>
              <a:rPr lang="en-US" sz="2650" dirty="0" err="1"/>
              <a:t>kalangan</a:t>
            </a:r>
            <a:r>
              <a:rPr lang="en-US" sz="2650" dirty="0"/>
              <a:t> </a:t>
            </a:r>
            <a:r>
              <a:rPr lang="en-US" sz="2650" dirty="0" err="1"/>
              <a:t>masyarakat</a:t>
            </a:r>
            <a:endParaRPr lang="en-US" sz="2650" dirty="0"/>
          </a:p>
        </p:txBody>
      </p:sp>
    </p:spTree>
  </p:cSld>
  <p:clrMapOvr>
    <a:masterClrMapping/>
  </p:clrMapOvr>
  <p:transition spd="med">
    <p:wedge/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Kewirausahan</a:t>
            </a:r>
            <a:r>
              <a:rPr lang="en-US" dirty="0"/>
              <a:t>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600" dirty="0" err="1"/>
              <a:t>Menambah</a:t>
            </a:r>
            <a:r>
              <a:rPr lang="en-US" sz="2600" dirty="0"/>
              <a:t> </a:t>
            </a:r>
            <a:r>
              <a:rPr lang="en-US" sz="2600" dirty="0" err="1"/>
              <a:t>daya</a:t>
            </a:r>
            <a:r>
              <a:rPr lang="en-US" sz="2600" dirty="0"/>
              <a:t> </a:t>
            </a:r>
            <a:r>
              <a:rPr lang="en-US" sz="2600" dirty="0" err="1"/>
              <a:t>tampung</a:t>
            </a:r>
            <a:r>
              <a:rPr lang="en-US" sz="2600" dirty="0"/>
              <a:t> </a:t>
            </a:r>
            <a:r>
              <a:rPr lang="en-US" sz="2600" dirty="0" err="1"/>
              <a:t>tenaga</a:t>
            </a:r>
            <a:r>
              <a:rPr lang="en-US" sz="2600" dirty="0"/>
              <a:t> </a:t>
            </a:r>
            <a:r>
              <a:rPr lang="en-US" sz="2600" dirty="0" err="1"/>
              <a:t>kerja</a:t>
            </a:r>
            <a:endParaRPr lang="en-US" sz="26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600" dirty="0" err="1"/>
              <a:t>Sebagai</a:t>
            </a:r>
            <a:r>
              <a:rPr lang="en-US" sz="2600" dirty="0"/>
              <a:t> generator </a:t>
            </a:r>
            <a:r>
              <a:rPr lang="en-US" sz="2600" dirty="0" err="1"/>
              <a:t>pembangunan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, </a:t>
            </a:r>
            <a:r>
              <a:rPr lang="en-US" sz="2600" dirty="0" err="1"/>
              <a:t>pribadi</a:t>
            </a:r>
            <a:r>
              <a:rPr lang="en-US" sz="2600" dirty="0"/>
              <a:t>, </a:t>
            </a:r>
            <a:r>
              <a:rPr lang="en-US" sz="2600" dirty="0" err="1"/>
              <a:t>distribusi</a:t>
            </a:r>
            <a:r>
              <a:rPr lang="en-US" sz="2600" dirty="0"/>
              <a:t>, </a:t>
            </a:r>
            <a:r>
              <a:rPr lang="en-US" sz="2600" dirty="0" err="1"/>
              <a:t>pemeliharaan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kesejahteraan</a:t>
            </a:r>
            <a:endParaRPr lang="en-US" sz="26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600" dirty="0" err="1"/>
              <a:t>Memberi</a:t>
            </a:r>
            <a:r>
              <a:rPr lang="en-US" sz="2600" dirty="0"/>
              <a:t> </a:t>
            </a:r>
            <a:r>
              <a:rPr lang="en-US" sz="2600" dirty="0" err="1"/>
              <a:t>contoh</a:t>
            </a:r>
            <a:r>
              <a:rPr lang="en-US" sz="2600" dirty="0"/>
              <a:t> </a:t>
            </a:r>
            <a:r>
              <a:rPr lang="en-US" sz="2600" dirty="0" err="1"/>
              <a:t>bagaimana</a:t>
            </a:r>
            <a:r>
              <a:rPr lang="en-US" sz="2600" dirty="0"/>
              <a:t> </a:t>
            </a:r>
            <a:r>
              <a:rPr lang="en-US" sz="2600" dirty="0" err="1"/>
              <a:t>bekerja</a:t>
            </a:r>
            <a:r>
              <a:rPr lang="en-US" sz="2600" dirty="0"/>
              <a:t> </a:t>
            </a:r>
            <a:r>
              <a:rPr lang="en-US" sz="2600" dirty="0" err="1"/>
              <a:t>keras</a:t>
            </a:r>
            <a:r>
              <a:rPr lang="en-US" sz="2600" dirty="0"/>
              <a:t>, </a:t>
            </a:r>
            <a:r>
              <a:rPr lang="en-US" sz="2600" dirty="0" err="1"/>
              <a:t>tekun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memeiliki</a:t>
            </a:r>
            <a:r>
              <a:rPr lang="en-US" sz="2600" dirty="0"/>
              <a:t> </a:t>
            </a:r>
            <a:r>
              <a:rPr lang="en-US" sz="2600" dirty="0" err="1"/>
              <a:t>pribadi</a:t>
            </a:r>
            <a:r>
              <a:rPr lang="en-US" sz="2600" dirty="0"/>
              <a:t> </a:t>
            </a:r>
            <a:r>
              <a:rPr lang="en-US" sz="2600" dirty="0" err="1"/>
              <a:t>unggul</a:t>
            </a:r>
            <a:r>
              <a:rPr lang="en-US" sz="2600" dirty="0"/>
              <a:t> yang </a:t>
            </a:r>
            <a:r>
              <a:rPr lang="en-US" sz="2600" dirty="0" err="1" smtClean="0"/>
              <a:t>patu</a:t>
            </a:r>
            <a:r>
              <a:rPr lang="id-ID" sz="2600" dirty="0" smtClean="0"/>
              <a:t>t</a:t>
            </a:r>
            <a:r>
              <a:rPr lang="en-US" sz="2600" dirty="0" smtClean="0"/>
              <a:t> </a:t>
            </a:r>
            <a:r>
              <a:rPr lang="en-US" sz="2600" dirty="0" err="1"/>
              <a:t>diteladai</a:t>
            </a:r>
            <a:endParaRPr lang="en-US" sz="26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600" dirty="0" err="1"/>
              <a:t>Mendidik</a:t>
            </a:r>
            <a:r>
              <a:rPr lang="en-US" sz="2600" dirty="0"/>
              <a:t> </a:t>
            </a:r>
            <a:r>
              <a:rPr lang="en-US" sz="2600" dirty="0" err="1"/>
              <a:t>karyawan</a:t>
            </a:r>
            <a:r>
              <a:rPr lang="en-US" sz="2600" dirty="0"/>
              <a:t> </a:t>
            </a:r>
            <a:r>
              <a:rPr lang="en-US" sz="2600" dirty="0" err="1"/>
              <a:t>jadi</a:t>
            </a:r>
            <a:r>
              <a:rPr lang="en-US" sz="2600" dirty="0"/>
              <a:t> </a:t>
            </a:r>
            <a:r>
              <a:rPr lang="en-US" sz="2600" dirty="0" err="1"/>
              <a:t>orang</a:t>
            </a:r>
            <a:r>
              <a:rPr lang="en-US" sz="2600" dirty="0"/>
              <a:t> </a:t>
            </a:r>
            <a:r>
              <a:rPr lang="en-US" sz="2600" dirty="0" err="1"/>
              <a:t>mandiri</a:t>
            </a:r>
            <a:r>
              <a:rPr lang="en-US" sz="2600" dirty="0"/>
              <a:t>, </a:t>
            </a:r>
            <a:r>
              <a:rPr lang="en-US" sz="2600" dirty="0" err="1"/>
              <a:t>disiplin</a:t>
            </a:r>
            <a:r>
              <a:rPr lang="en-US" sz="2600" dirty="0"/>
              <a:t> </a:t>
            </a:r>
            <a:r>
              <a:rPr lang="en-US" sz="2600" dirty="0" err="1"/>
              <a:t>tekun</a:t>
            </a:r>
            <a:r>
              <a:rPr lang="en-US" sz="2600" dirty="0"/>
              <a:t>, </a:t>
            </a:r>
            <a:r>
              <a:rPr lang="en-US" sz="2600" dirty="0" err="1"/>
              <a:t>jujur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menghadapi</a:t>
            </a:r>
            <a:r>
              <a:rPr lang="en-US" sz="2600" dirty="0"/>
              <a:t> </a:t>
            </a:r>
            <a:r>
              <a:rPr lang="en-US" sz="2600" dirty="0" err="1"/>
              <a:t>pekerjaan</a:t>
            </a:r>
            <a:endParaRPr lang="en-US" sz="26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600" dirty="0" err="1"/>
              <a:t>Mendidik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 </a:t>
            </a:r>
            <a:r>
              <a:rPr lang="en-US" sz="2600" dirty="0" err="1"/>
              <a:t>hidup</a:t>
            </a:r>
            <a:r>
              <a:rPr lang="en-US" sz="2600" dirty="0"/>
              <a:t> </a:t>
            </a:r>
            <a:r>
              <a:rPr lang="en-US" sz="2600" dirty="0" err="1"/>
              <a:t>efisien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sederhana</a:t>
            </a:r>
            <a:endParaRPr lang="en-US" sz="2600" dirty="0"/>
          </a:p>
        </p:txBody>
      </p:sp>
    </p:spTree>
  </p:cSld>
  <p:clrMapOvr>
    <a:masterClrMapping/>
  </p:clrMapOvr>
  <p:transition spd="med">
    <p:wheel/>
    <p:sndAc>
      <p:stSnd>
        <p:snd r:embed="rId2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Keuntungan 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1"/>
            <a:ext cx="7845425" cy="48006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600" dirty="0"/>
              <a:t>Terbuka </a:t>
            </a:r>
            <a:r>
              <a:rPr lang="en-US" sz="2600" dirty="0" err="1"/>
              <a:t>lebar</a:t>
            </a:r>
            <a:r>
              <a:rPr lang="en-US" sz="2600" dirty="0"/>
              <a:t> </a:t>
            </a:r>
            <a:r>
              <a:rPr lang="en-US" sz="2600" dirty="0" err="1"/>
              <a:t>kesempatan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</a:t>
            </a:r>
            <a:r>
              <a:rPr lang="en-US" sz="2600" dirty="0" err="1"/>
              <a:t>bos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perusahaan</a:t>
            </a:r>
            <a:endParaRPr lang="en-US" sz="2600" dirty="0"/>
          </a:p>
          <a:p>
            <a:pPr marL="609600" indent="-609600">
              <a:buFontTx/>
              <a:buAutoNum type="arabicPeriod"/>
            </a:pPr>
            <a:r>
              <a:rPr lang="en-US" sz="2600" dirty="0"/>
              <a:t>Terbuka </a:t>
            </a:r>
            <a:r>
              <a:rPr lang="en-US" sz="2600" dirty="0" err="1"/>
              <a:t>peluang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memperoleh</a:t>
            </a:r>
            <a:r>
              <a:rPr lang="en-US" sz="2600" dirty="0"/>
              <a:t> </a:t>
            </a:r>
            <a:r>
              <a:rPr lang="en-US" sz="2600" dirty="0" err="1"/>
              <a:t>manfaat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keuntungan</a:t>
            </a:r>
            <a:r>
              <a:rPr lang="en-US" sz="2600" dirty="0"/>
              <a:t> </a:t>
            </a: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maksimal</a:t>
            </a:r>
            <a:endParaRPr lang="en-US" sz="2600" dirty="0"/>
          </a:p>
          <a:p>
            <a:pPr marL="609600" indent="-609600">
              <a:buFontTx/>
              <a:buAutoNum type="arabicPeriod"/>
            </a:pPr>
            <a:r>
              <a:rPr lang="en-US" sz="2600" dirty="0"/>
              <a:t>Terbuka </a:t>
            </a:r>
            <a:r>
              <a:rPr lang="en-US" sz="2600" dirty="0" err="1"/>
              <a:t>peluang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memperlihatkan</a:t>
            </a:r>
            <a:r>
              <a:rPr lang="en-US" sz="2600" dirty="0"/>
              <a:t> </a:t>
            </a:r>
            <a:r>
              <a:rPr lang="en-US" sz="2600" dirty="0" err="1"/>
              <a:t>potensi</a:t>
            </a:r>
            <a:r>
              <a:rPr lang="en-US" sz="2600" dirty="0"/>
              <a:t> </a:t>
            </a:r>
            <a:r>
              <a:rPr lang="en-US" sz="2600" dirty="0" err="1"/>
              <a:t>wirausaha</a:t>
            </a:r>
            <a:r>
              <a:rPr lang="en-US" sz="2600" dirty="0"/>
              <a:t> </a:t>
            </a: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penuh</a:t>
            </a:r>
            <a:endParaRPr lang="en-US" sz="2600" dirty="0"/>
          </a:p>
          <a:p>
            <a:pPr marL="609600" indent="-609600">
              <a:buFontTx/>
              <a:buAutoNum type="arabicPeriod"/>
            </a:pPr>
            <a:r>
              <a:rPr lang="en-US" sz="2600" dirty="0"/>
              <a:t>Terbuka </a:t>
            </a:r>
            <a:r>
              <a:rPr lang="en-US" sz="2600" dirty="0" err="1"/>
              <a:t>peluang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membantu</a:t>
            </a:r>
            <a:r>
              <a:rPr lang="en-US" sz="2600" dirty="0"/>
              <a:t> </a:t>
            </a:r>
            <a:r>
              <a:rPr lang="en-US" sz="2600" dirty="0" err="1"/>
              <a:t>masyarakat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usaha</a:t>
            </a:r>
            <a:endParaRPr lang="en-US" sz="2600" dirty="0"/>
          </a:p>
          <a:p>
            <a:pPr marL="609600" indent="-609600">
              <a:buFontTx/>
              <a:buAutoNum type="arabicPeriod"/>
            </a:pPr>
            <a:r>
              <a:rPr lang="en-US" sz="2600" dirty="0"/>
              <a:t>Terbuka </a:t>
            </a:r>
            <a:r>
              <a:rPr lang="en-US" sz="2600" dirty="0" err="1"/>
              <a:t>peluang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mencapai</a:t>
            </a:r>
            <a:r>
              <a:rPr lang="en-US" sz="2600" dirty="0"/>
              <a:t> </a:t>
            </a: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usaha</a:t>
            </a:r>
            <a:r>
              <a:rPr lang="en-US" sz="2600" dirty="0"/>
              <a:t> yang </a:t>
            </a:r>
            <a:r>
              <a:rPr lang="en-US" sz="2600" dirty="0" err="1"/>
              <a:t>dikehendaki</a:t>
            </a:r>
            <a:endParaRPr lang="en-US" sz="2600" dirty="0"/>
          </a:p>
        </p:txBody>
      </p:sp>
    </p:spTree>
  </p:cSld>
  <p:clrMapOvr>
    <a:masterClrMapping/>
  </p:clrMapOvr>
  <p:transition spd="med">
    <p:comb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Kelemahan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2"/>
            <a:ext cx="8345488" cy="4459287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3300" dirty="0" err="1"/>
              <a:t>Tanggung</a:t>
            </a:r>
            <a:r>
              <a:rPr lang="en-US" sz="3300" dirty="0"/>
              <a:t> </a:t>
            </a:r>
            <a:r>
              <a:rPr lang="en-US" sz="3300" dirty="0" err="1"/>
              <a:t>jawab</a:t>
            </a:r>
            <a:r>
              <a:rPr lang="en-US" sz="3300" dirty="0"/>
              <a:t> </a:t>
            </a:r>
            <a:r>
              <a:rPr lang="en-US" sz="3300" dirty="0" err="1"/>
              <a:t>sangat</a:t>
            </a:r>
            <a:r>
              <a:rPr lang="en-US" sz="3300" dirty="0"/>
              <a:t> </a:t>
            </a:r>
            <a:r>
              <a:rPr lang="en-US" sz="3300" dirty="0" err="1"/>
              <a:t>besar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dirty="0" err="1"/>
              <a:t>berat</a:t>
            </a:r>
            <a:r>
              <a:rPr lang="en-US" sz="3300" dirty="0"/>
              <a:t> </a:t>
            </a:r>
            <a:r>
              <a:rPr lang="en-US" sz="3300" dirty="0" err="1"/>
              <a:t>di</a:t>
            </a:r>
            <a:r>
              <a:rPr lang="en-US" sz="3300" dirty="0"/>
              <a:t> </a:t>
            </a:r>
            <a:r>
              <a:rPr lang="en-US" sz="3300" dirty="0" err="1"/>
              <a:t>dalam</a:t>
            </a:r>
            <a:r>
              <a:rPr lang="en-US" sz="3300" dirty="0"/>
              <a:t> </a:t>
            </a:r>
            <a:r>
              <a:rPr lang="en-US" sz="3300" dirty="0" err="1"/>
              <a:t>menghadapi</a:t>
            </a:r>
            <a:r>
              <a:rPr lang="en-US" sz="3300" dirty="0"/>
              <a:t> </a:t>
            </a:r>
            <a:r>
              <a:rPr lang="en-US" sz="3300" dirty="0" err="1"/>
              <a:t>permasalahan</a:t>
            </a:r>
            <a:r>
              <a:rPr lang="en-US" sz="3300" dirty="0"/>
              <a:t> </a:t>
            </a:r>
            <a:r>
              <a:rPr lang="en-US" sz="3300" dirty="0" err="1"/>
              <a:t>bisnis</a:t>
            </a:r>
            <a:endParaRPr lang="en-US" sz="3300" dirty="0"/>
          </a:p>
          <a:p>
            <a:pPr marL="609600" indent="-609600">
              <a:buFontTx/>
              <a:buAutoNum type="arabicPeriod"/>
            </a:pPr>
            <a:r>
              <a:rPr lang="en-US" sz="3300" dirty="0" err="1"/>
              <a:t>Bekerja</a:t>
            </a:r>
            <a:r>
              <a:rPr lang="en-US" sz="3300" dirty="0"/>
              <a:t> </a:t>
            </a:r>
            <a:r>
              <a:rPr lang="en-US" sz="3300" dirty="0" err="1"/>
              <a:t>keras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dirty="0" err="1"/>
              <a:t>waktunya</a:t>
            </a:r>
            <a:r>
              <a:rPr lang="en-US" sz="3300" dirty="0"/>
              <a:t> </a:t>
            </a:r>
            <a:r>
              <a:rPr lang="en-US" sz="3300" dirty="0" err="1"/>
              <a:t>sangat</a:t>
            </a:r>
            <a:r>
              <a:rPr lang="en-US" sz="3300" dirty="0"/>
              <a:t> </a:t>
            </a:r>
            <a:r>
              <a:rPr lang="en-US" sz="3300" dirty="0" err="1"/>
              <a:t>panjang</a:t>
            </a:r>
            <a:endParaRPr lang="en-US" sz="3300" dirty="0"/>
          </a:p>
          <a:p>
            <a:pPr marL="609600" indent="-609600">
              <a:buFontTx/>
              <a:buAutoNum type="arabicPeriod"/>
            </a:pPr>
            <a:r>
              <a:rPr lang="en-US" sz="3300" dirty="0" err="1"/>
              <a:t>Memperoleh</a:t>
            </a:r>
            <a:r>
              <a:rPr lang="en-US" sz="3300" dirty="0"/>
              <a:t> </a:t>
            </a:r>
            <a:r>
              <a:rPr lang="en-US" sz="3300" dirty="0" err="1"/>
              <a:t>pendapatan</a:t>
            </a:r>
            <a:r>
              <a:rPr lang="en-US" sz="3300" dirty="0"/>
              <a:t> yang </a:t>
            </a:r>
            <a:r>
              <a:rPr lang="en-US" sz="3300" dirty="0" err="1"/>
              <a:t>tidak</a:t>
            </a:r>
            <a:r>
              <a:rPr lang="en-US" sz="3300" dirty="0"/>
              <a:t> </a:t>
            </a:r>
            <a:r>
              <a:rPr lang="en-US" sz="3300" dirty="0" err="1"/>
              <a:t>pasti</a:t>
            </a:r>
            <a:r>
              <a:rPr lang="en-US" sz="3300" dirty="0"/>
              <a:t> </a:t>
            </a:r>
            <a:r>
              <a:rPr lang="en-US" sz="3300" dirty="0" err="1"/>
              <a:t>dan</a:t>
            </a:r>
            <a:r>
              <a:rPr lang="en-US" sz="3300" dirty="0"/>
              <a:t> </a:t>
            </a:r>
            <a:r>
              <a:rPr lang="en-US" sz="3300" dirty="0" err="1"/>
              <a:t>memiliki</a:t>
            </a:r>
            <a:r>
              <a:rPr lang="en-US" sz="3300" dirty="0"/>
              <a:t> </a:t>
            </a:r>
            <a:r>
              <a:rPr lang="en-US" sz="3300" dirty="0" err="1"/>
              <a:t>resiko</a:t>
            </a:r>
            <a:r>
              <a:rPr lang="en-US" sz="3300" dirty="0"/>
              <a:t> yang </a:t>
            </a:r>
            <a:r>
              <a:rPr lang="en-US" sz="3300" dirty="0" err="1"/>
              <a:t>sangat</a:t>
            </a:r>
            <a:r>
              <a:rPr lang="en-US" sz="3300" dirty="0"/>
              <a:t> </a:t>
            </a:r>
            <a:r>
              <a:rPr lang="en-US" sz="3300" dirty="0" err="1"/>
              <a:t>besar</a:t>
            </a:r>
            <a:r>
              <a:rPr lang="en-US" sz="3300" dirty="0"/>
              <a:t>.</a:t>
            </a:r>
          </a:p>
        </p:txBody>
      </p:sp>
    </p:spTree>
  </p:cSld>
  <p:clrMapOvr>
    <a:masterClrMapping/>
  </p:clrMapOvr>
  <p:transition spd="med">
    <p:plus/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8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8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8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82688" y="538401"/>
            <a:ext cx="77724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Faktor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penyebab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kegagalan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usaha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diantaranya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Tidak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adanya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perencanaan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matang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Kurangnya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pengalaman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berwirausaha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Tidak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mempunyai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semangat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tinggi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dalam</a:t>
            </a:r>
            <a:r>
              <a:rPr lang="id-ID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berwirausaha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Kurangnya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modal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dalam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usaha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Lemahnya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pemasaran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hasil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produk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4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Tidak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memiliki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kerja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tinggi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advClick="0" advTm="0"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534400" cy="5440363"/>
          </a:xfrm>
        </p:spPr>
        <p:txBody>
          <a:bodyPr/>
          <a:lstStyle/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Agraris</a:t>
            </a: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Peternakan</a:t>
            </a: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Perkebunan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Pemberi</a:t>
            </a:r>
            <a:r>
              <a:rPr lang="en-US" sz="3600" dirty="0"/>
              <a:t> </a:t>
            </a:r>
            <a:r>
              <a:rPr lang="en-US" sz="3600" dirty="0" err="1"/>
              <a:t>jasa</a:t>
            </a: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Pertambangan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energi</a:t>
            </a: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Industri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Kerajinan</a:t>
            </a: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endParaRPr lang="en-US" sz="3600" dirty="0"/>
          </a:p>
          <a:p>
            <a:pPr marL="609600" indent="-609600">
              <a:lnSpc>
                <a:spcPct val="150000"/>
              </a:lnSpc>
              <a:buFontTx/>
              <a:buAutoNum type="arabicPeriod"/>
            </a:pPr>
            <a:endParaRPr lang="en-US" sz="3600" dirty="0"/>
          </a:p>
        </p:txBody>
      </p:sp>
    </p:spTree>
  </p:cSld>
  <p:clrMapOvr>
    <a:masterClrMapping/>
  </p:clrMapOvr>
  <p:transition spd="med">
    <p:strips dir="l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Terima Kasih</a:t>
            </a:r>
          </a:p>
        </p:txBody>
      </p:sp>
      <p:pic>
        <p:nvPicPr>
          <p:cNvPr id="7" name="Picture 6" descr="by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2209800"/>
            <a:ext cx="1047750" cy="1085170"/>
          </a:xfrm>
          <a:prstGeom prst="rect">
            <a:avLst/>
          </a:prstGeom>
        </p:spPr>
      </p:pic>
    </p:spTree>
  </p:cSld>
  <p:clrMapOvr>
    <a:masterClrMapping/>
  </p:clrMapOvr>
  <p:transition spd="med">
    <p:wheel spokes="8"/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Pengertian Kewirausahaan: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19200" y="2590800"/>
            <a:ext cx="137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/>
              <a:t>Wira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810000" y="2438400"/>
            <a:ext cx="1743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FF3300"/>
                </a:solidFill>
              </a:rPr>
              <a:t>BERANI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590800" y="2895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524000" y="3505200"/>
            <a:ext cx="13573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/>
              <a:t>Usaha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048000" y="38100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4114800" y="3505200"/>
            <a:ext cx="2873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3333FF"/>
                </a:solidFill>
              </a:rPr>
              <a:t>DAYA UPAYA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114800" y="434340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b="1"/>
              <a:t>Jadi :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23913" y="4891088"/>
            <a:ext cx="7543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b="1">
                <a:solidFill>
                  <a:srgbClr val="FF00FF"/>
                </a:solidFill>
              </a:rPr>
              <a:t>Kewirausahaan adalah hal-hal yang berhubungan dengan keberanian seseorang dalam menjalankan kegiatan bisnisnya                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974725" y="1687513"/>
            <a:ext cx="2017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solidFill>
                  <a:srgbClr val="0000FF"/>
                </a:solidFill>
              </a:rPr>
              <a:t>Secara harfiah:</a:t>
            </a:r>
          </a:p>
        </p:txBody>
      </p:sp>
      <p:pic>
        <p:nvPicPr>
          <p:cNvPr id="12" name="Picture 11" descr="elmodanc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1752600"/>
            <a:ext cx="914400" cy="1219200"/>
          </a:xfrm>
          <a:prstGeom prst="rect">
            <a:avLst/>
          </a:prstGeom>
        </p:spPr>
      </p:pic>
      <p:pic>
        <p:nvPicPr>
          <p:cNvPr id="13" name="Picture 12" descr="ngobrol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2895600"/>
            <a:ext cx="3048000" cy="3881120"/>
          </a:xfrm>
          <a:prstGeom prst="rect">
            <a:avLst/>
          </a:prstGeom>
        </p:spPr>
      </p:pic>
    </p:spTree>
  </p:cSld>
  <p:clrMapOvr>
    <a:masterClrMapping/>
  </p:clrMapOvr>
  <p:transition spd="med">
    <p:zoom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2" grpId="0"/>
      <p:bldP spid="4104" grpId="0"/>
      <p:bldP spid="4106" grpId="0"/>
      <p:bldP spid="410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Wirausaha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286000"/>
            <a:ext cx="8229600" cy="3001963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melihat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u="sng" dirty="0" err="1">
                <a:solidFill>
                  <a:srgbClr val="00B0F0"/>
                </a:solidFill>
              </a:rPr>
              <a:t>menilai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b="1" u="sng" dirty="0" err="1">
                <a:solidFill>
                  <a:srgbClr val="3333FF"/>
                </a:solidFill>
              </a:rPr>
              <a:t>mengumpulkan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b="1" u="sng" dirty="0" err="1">
                <a:solidFill>
                  <a:srgbClr val="FF00FF"/>
                </a:solidFill>
              </a:rPr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b="1" u="sng" dirty="0" err="1">
                <a:solidFill>
                  <a:srgbClr val="002060"/>
                </a:solidFill>
              </a:rPr>
              <a:t>kesuksesan</a:t>
            </a:r>
            <a:r>
              <a:rPr lang="en-US" dirty="0"/>
              <a:t>.</a:t>
            </a:r>
          </a:p>
        </p:txBody>
      </p:sp>
      <p:pic>
        <p:nvPicPr>
          <p:cNvPr id="6" name="Picture 5" descr="powerpoint animasi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615562"/>
            <a:ext cx="1981200" cy="1756664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Entrepreneurship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b="1" i="1" dirty="0" err="1" smtClean="0">
                <a:solidFill>
                  <a:schemeClr val="bg1"/>
                </a:solidFill>
              </a:rPr>
              <a:t>berfikir</a:t>
            </a:r>
            <a:r>
              <a:rPr lang="en-US" b="1" i="1" dirty="0" smtClean="0">
                <a:solidFill>
                  <a:schemeClr val="bg1"/>
                </a:solidFill>
              </a:rPr>
              <a:t> </a:t>
            </a:r>
            <a:r>
              <a:rPr lang="en-US" b="1" i="1" dirty="0" err="1" smtClean="0">
                <a:solidFill>
                  <a:schemeClr val="bg1"/>
                </a:solidFill>
              </a:rPr>
              <a:t>kreatif</a:t>
            </a:r>
            <a:r>
              <a:rPr lang="en-US" b="1" i="1" dirty="0" smtClean="0">
                <a:solidFill>
                  <a:schemeClr val="bg1"/>
                </a:solidFill>
              </a:rPr>
              <a:t>”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keberanian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b="1" i="1" dirty="0" err="1" smtClean="0">
                <a:solidFill>
                  <a:schemeClr val="bg1"/>
                </a:solidFill>
              </a:rPr>
              <a:t>inovasi</a:t>
            </a:r>
            <a:r>
              <a:rPr lang="en-US" b="1" i="1" dirty="0" smtClean="0">
                <a:solidFill>
                  <a:schemeClr val="bg1"/>
                </a:solidFill>
              </a:rPr>
              <a:t>”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“</a:t>
            </a:r>
            <a:r>
              <a:rPr lang="en-US" b="1" i="1" dirty="0" err="1" smtClean="0"/>
              <a:t>memanfaatkan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sumber</a:t>
            </a:r>
            <a:r>
              <a:rPr lang="en-US" dirty="0" smtClean="0"/>
              <a:t> </a:t>
            </a:r>
            <a:r>
              <a:rPr lang="en-US" i="1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“</a:t>
            </a:r>
            <a:r>
              <a:rPr lang="en-US" b="1" i="1" dirty="0" err="1" smtClean="0"/>
              <a:t>meraih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peluang</a:t>
            </a:r>
            <a:r>
              <a:rPr lang="en-US" b="1" i="1" dirty="0" smtClean="0"/>
              <a:t>”.</a:t>
            </a:r>
          </a:p>
          <a:p>
            <a:endParaRPr lang="id-ID" dirty="0"/>
          </a:p>
        </p:txBody>
      </p:sp>
      <p:pic>
        <p:nvPicPr>
          <p:cNvPr id="4" name="Picture 3" descr="dbab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00" y="4343400"/>
            <a:ext cx="2794000" cy="2095500"/>
          </a:xfrm>
          <a:prstGeom prst="rect">
            <a:avLst/>
          </a:prstGeom>
        </p:spPr>
      </p:pic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200400" y="2133600"/>
            <a:ext cx="2819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en-US" b="1" i="1" dirty="0" err="1" smtClean="0">
                <a:solidFill>
                  <a:schemeClr val="tx1"/>
                </a:solidFill>
              </a:rPr>
              <a:t>berfikir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kreatif</a:t>
            </a:r>
            <a:r>
              <a:rPr lang="en-US" b="1" i="1" dirty="0" smtClean="0">
                <a:solidFill>
                  <a:schemeClr val="tx1"/>
                </a:solidFill>
              </a:rPr>
              <a:t>”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4572000" y="2819400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id-ID" b="1" i="1" dirty="0" smtClean="0">
                <a:solidFill>
                  <a:schemeClr val="tx1"/>
                </a:solidFill>
              </a:rPr>
              <a:t>inovasi</a:t>
            </a:r>
            <a:r>
              <a:rPr lang="en-US" b="1" i="1" dirty="0" smtClean="0">
                <a:solidFill>
                  <a:schemeClr val="tx1"/>
                </a:solidFill>
              </a:rPr>
              <a:t>”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7" name="Action Button: End 6">
            <a:hlinkClick r:id="rId6" action="ppaction://hlinksldjump" highlightClick="1"/>
          </p:cNvPr>
          <p:cNvSpPr/>
          <p:nvPr/>
        </p:nvSpPr>
        <p:spPr>
          <a:xfrm>
            <a:off x="914400" y="5867400"/>
            <a:ext cx="838200" cy="609600"/>
          </a:xfrm>
          <a:prstGeom prst="actionButtonEnd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 spd="med">
    <p:pull dir="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28600"/>
            <a:ext cx="7620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sz="4000" dirty="0" smtClean="0">
                <a:solidFill>
                  <a:srgbClr val="00B050"/>
                </a:solidFill>
              </a:rPr>
              <a:t>kreatif</a:t>
            </a:r>
            <a:r>
              <a:rPr lang="id-ID" sz="4000" dirty="0" smtClean="0"/>
              <a:t> berasal dari bahasa inggris “create” yang berarti menciptakan, creation artinya ciptaan. Kemudian kata tersebut diadopsi kedalam bahasa Indonesia yaitu kreatif.yang  berarti memiliki kemampuan untuk menciptakan atau menghasilkan sesuatu yang baru</a:t>
            </a:r>
            <a:endParaRPr lang="en-US" sz="4000" dirty="0"/>
          </a:p>
        </p:txBody>
      </p:sp>
      <p:pic>
        <p:nvPicPr>
          <p:cNvPr id="3" name="Picture 2" descr="C:\Program Files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199"/>
            <a:ext cx="9144000" cy="519545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457200" y="457200"/>
            <a:ext cx="7924800" cy="5940088"/>
          </a:xfrm>
          <a:prstGeom prst="rect">
            <a:avLst/>
          </a:prstGeom>
          <a:blipFill dpi="0" rotWithShape="1">
            <a:blip r:embed="rId2">
              <a:alphaModFix amt="25000"/>
              <a:lum contrast="39000"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4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Ciri-Ciri orang y</a:t>
            </a:r>
            <a:r>
              <a:rPr kumimoji="0" lang="id-ID" sz="4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sv-SE" sz="4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kreatif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1. Memiliki banyak ide dan kemauan</a:t>
            </a:r>
            <a:b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sv-SE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2.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jiwa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suka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d</a:t>
            </a:r>
            <a:r>
              <a:rPr kumimoji="0" lang="id-ID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e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ng</a:t>
            </a:r>
            <a:r>
              <a:rPr kumimoji="0" lang="id-ID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  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tatangan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3.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Selalu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mencoba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dgn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sesuatu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 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baru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4.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jiwa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yang professional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6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2" descr="C:\Program Files\Microsoft Office\MEDIA\OFFICE12\Lines\BD21332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72199"/>
            <a:ext cx="9144000" cy="519545"/>
          </a:xfrm>
          <a:prstGeom prst="rect">
            <a:avLst/>
          </a:prstGeom>
          <a:noFill/>
        </p:spPr>
      </p:pic>
      <p:sp>
        <p:nvSpPr>
          <p:cNvPr id="4" name="Action Button: Beginning 3">
            <a:hlinkClick r:id="rId4" action="ppaction://hlinksldjump" highlightClick="1"/>
          </p:cNvPr>
          <p:cNvSpPr/>
          <p:nvPr/>
        </p:nvSpPr>
        <p:spPr>
          <a:xfrm>
            <a:off x="8077200" y="5715000"/>
            <a:ext cx="762000" cy="457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533400"/>
            <a:ext cx="86868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Kata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inovatif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berasal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dari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bahasa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inggris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“innovate”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artinya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memperkenalkan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sesuatu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baru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sedangkan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innovative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berarti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bersifat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memperbarui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Kemudian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kata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“innovate”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“innovative”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merupakan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bahasa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Indonesia d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en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n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mengalami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perubahan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penulisan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manjadi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“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inovatif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”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berarti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bersifat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memperkenalkan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suatu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baru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Sedangkan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orang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pembaharuan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disebut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“innovator”.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2" descr="C:\Program Files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199"/>
            <a:ext cx="9144000" cy="519545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33400" y="533400"/>
            <a:ext cx="8153400" cy="6093976"/>
          </a:xfrm>
          <a:prstGeom prst="rect">
            <a:avLst/>
          </a:prstGeom>
          <a:blipFill dpi="0" rotWithShape="1">
            <a:blip r:embed="rId2">
              <a:alphaModFix amt="28000"/>
              <a:lum contrast="39000"/>
            </a:blip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Ciri-Ciri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manusia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36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inovatif</a:t>
            </a:r>
            <a:r>
              <a:rPr kumimoji="0" lang="en-US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1.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Giat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belajar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bekerja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2.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Selalu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berorientasi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kedepan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3.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Kaya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ide-ide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y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cemerlang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4.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Berfikir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rasional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berprasangka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baik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5.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menghargai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waktu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menggunakannya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d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g</a:t>
            </a: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 Black" pitchFamily="34" charset="0"/>
              </a:rPr>
              <a:t>  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sebaik-baiknya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6.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Suka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melakukan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eksperimen-eksperimen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>penelitian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 Black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 Black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Picture 2" descr="C:\Program Files\Microsoft Office\MEDIA\OFFICE12\Lines\BD21332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172199"/>
            <a:ext cx="9144000" cy="519545"/>
          </a:xfrm>
          <a:prstGeom prst="rect">
            <a:avLst/>
          </a:prstGeom>
          <a:noFill/>
        </p:spPr>
      </p:pic>
      <p:sp>
        <p:nvSpPr>
          <p:cNvPr id="4" name="Action Button: Beginning 3">
            <a:hlinkClick r:id="rId4" action="ppaction://hlinksldjump" highlightClick="1"/>
          </p:cNvPr>
          <p:cNvSpPr/>
          <p:nvPr/>
        </p:nvSpPr>
        <p:spPr>
          <a:xfrm>
            <a:off x="8229600" y="5715000"/>
            <a:ext cx="762000" cy="457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wirausaha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447800"/>
            <a:ext cx="5029200" cy="53340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Percaya diri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Kerja keras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Optimis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Siap Menerima r</a:t>
            </a:r>
            <a:r>
              <a:rPr lang="en-US" dirty="0" err="1" smtClean="0">
                <a:latin typeface="Arial Rounded MT Bold" pitchFamily="34" charset="0"/>
              </a:rPr>
              <a:t>i</a:t>
            </a:r>
            <a:r>
              <a:rPr lang="id-ID" dirty="0" smtClean="0">
                <a:latin typeface="Arial Rounded MT Bold" pitchFamily="34" charset="0"/>
              </a:rPr>
              <a:t>siko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Menciptakan peluang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Pola pikir positif</a:t>
            </a:r>
          </a:p>
          <a:p>
            <a:pPr>
              <a:lnSpc>
                <a:spcPct val="150000"/>
              </a:lnSpc>
            </a:pPr>
            <a:r>
              <a:rPr lang="id-ID" dirty="0" smtClean="0">
                <a:latin typeface="Arial Rounded MT Bold" pitchFamily="34" charset="0"/>
              </a:rPr>
              <a:t>Daya saing (ko</a:t>
            </a:r>
            <a:r>
              <a:rPr lang="en-US" dirty="0" smtClean="0">
                <a:latin typeface="Arial Rounded MT Bold" pitchFamily="34" charset="0"/>
              </a:rPr>
              <a:t>m</a:t>
            </a:r>
            <a:r>
              <a:rPr lang="id-ID" dirty="0" smtClean="0">
                <a:latin typeface="Arial Rounded MT Bold" pitchFamily="34" charset="0"/>
              </a:rPr>
              <a:t>petitif)</a:t>
            </a:r>
          </a:p>
          <a:p>
            <a:pPr>
              <a:lnSpc>
                <a:spcPct val="150000"/>
              </a:lnSpc>
            </a:pPr>
            <a:endParaRPr lang="id-ID" dirty="0"/>
          </a:p>
        </p:txBody>
      </p:sp>
      <p:pic>
        <p:nvPicPr>
          <p:cNvPr id="4" name="Picture 7" descr="AN0012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81000" y="1828800"/>
            <a:ext cx="3346450" cy="4191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 dir="vert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550</Words>
  <Application>Microsoft Office PowerPoint</Application>
  <PresentationFormat>On-screen Show (4:3)</PresentationFormat>
  <Paragraphs>89</Paragraphs>
  <Slides>18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Profile</vt:lpstr>
      <vt:lpstr>Eclipse</vt:lpstr>
      <vt:lpstr>Blends</vt:lpstr>
      <vt:lpstr>Pixel</vt:lpstr>
      <vt:lpstr>1_Profile</vt:lpstr>
      <vt:lpstr>Module</vt:lpstr>
      <vt:lpstr>Metro</vt:lpstr>
      <vt:lpstr>Pengantar Kewirausahaan</vt:lpstr>
      <vt:lpstr>Pengertian Kewirausahaan:</vt:lpstr>
      <vt:lpstr>Pengertian Wirausaha</vt:lpstr>
      <vt:lpstr>Entrepreneurship</vt:lpstr>
      <vt:lpstr>Slide 5</vt:lpstr>
      <vt:lpstr>Slide 6</vt:lpstr>
      <vt:lpstr>Slide 7</vt:lpstr>
      <vt:lpstr>Slide 8</vt:lpstr>
      <vt:lpstr>Ciri-ciri wirausaha</vt:lpstr>
      <vt:lpstr>Ciri2 Lanjutan</vt:lpstr>
      <vt:lpstr>Jiwa, Sikap, dan Prilaku Kewirausahaan :</vt:lpstr>
      <vt:lpstr>Tujuan Kewirausahaan:</vt:lpstr>
      <vt:lpstr>Manfaat Kewirausahan:</vt:lpstr>
      <vt:lpstr>Keuntungan :</vt:lpstr>
      <vt:lpstr>Kelemahan</vt:lpstr>
      <vt:lpstr>Slide 16</vt:lpstr>
      <vt:lpstr>Ruang Lingkup</vt:lpstr>
      <vt:lpstr>Terima Kasih</vt:lpstr>
    </vt:vector>
  </TitlesOfParts>
  <Company>SMK Muhammadiyah 3 Yk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Kewirausahaan</dc:title>
  <dc:creator>Lab. ICT</dc:creator>
  <cp:lastModifiedBy>Hendra</cp:lastModifiedBy>
  <cp:revision>55</cp:revision>
  <dcterms:created xsi:type="dcterms:W3CDTF">2007-11-07T05:10:21Z</dcterms:created>
  <dcterms:modified xsi:type="dcterms:W3CDTF">2014-08-25T06:30:30Z</dcterms:modified>
</cp:coreProperties>
</file>